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51" r:id="rId2"/>
    <p:sldId id="363" r:id="rId3"/>
    <p:sldId id="362" r:id="rId4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6600"/>
    <a:srgbClr val="000000"/>
    <a:srgbClr val="B88800"/>
    <a:srgbClr val="FF9900"/>
    <a:srgbClr val="B2B2B2"/>
    <a:srgbClr val="FFFF00"/>
    <a:srgbClr val="E2A700"/>
    <a:srgbClr val="FFC000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577" autoAdjust="0"/>
  </p:normalViewPr>
  <p:slideViewPr>
    <p:cSldViewPr snapToGrid="0">
      <p:cViewPr>
        <p:scale>
          <a:sx n="64" d="100"/>
          <a:sy n="64" d="100"/>
        </p:scale>
        <p:origin x="-3144" y="-960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review of exercise 26b.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Given the sign of the RC and the zero-phase wavelet at A, you use the sign of the RC at the other locations to decide if the response has a central trough (like at A) or a central peak at the </a:t>
            </a:r>
            <a:r>
              <a:rPr lang="en-US" smtClean="0"/>
              <a:t>other </a:t>
            </a:r>
            <a:r>
              <a:rPr lang="en-US" smtClean="0"/>
              <a:t>four (4) locations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Given the magnitude of the RC and the zero-phase wavelet at A, you use the magnitude of the RC at the other locations to decide if the response has about the same amplitude, lower amplitude or higher amplitude.</a:t>
            </a:r>
            <a:r>
              <a:rPr lang="en-US" baseline="0" dirty="0" smtClean="0"/>
              <a:t> </a:t>
            </a:r>
            <a:r>
              <a:rPr lang="en-US" dirty="0" smtClean="0"/>
              <a:t>The polarity is either correct or incorrect with respect to this figure.</a:t>
            </a:r>
            <a:r>
              <a:rPr lang="en-US" baseline="0" dirty="0" smtClean="0"/>
              <a:t> </a:t>
            </a:r>
            <a:r>
              <a:rPr lang="en-US" dirty="0" smtClean="0"/>
              <a:t>The amplitudes just have to be relatively correct.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26b: DHI Modeling - North Sea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4850" y="2041365"/>
            <a:ext cx="37193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DHI Modeling North Sea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1426" y="4573095"/>
            <a:ext cx="8044874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North Sea data to calculate several reflection coefficients and the seismic responses for a shale-capped reservoir that has a gas cap and an oil leg.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262373" y="1627410"/>
            <a:ext cx="4162097" cy="2940978"/>
            <a:chOff x="2365641" y="1646846"/>
            <a:chExt cx="5174719" cy="4328876"/>
          </a:xfrm>
        </p:grpSpPr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2369474" y="1646846"/>
              <a:ext cx="5170886" cy="432887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10" name="Line 5"/>
            <p:cNvSpPr>
              <a:spLocks noChangeShapeType="1"/>
            </p:cNvSpPr>
            <p:nvPr/>
          </p:nvSpPr>
          <p:spPr bwMode="auto">
            <a:xfrm flipV="1">
              <a:off x="2365641" y="1848724"/>
              <a:ext cx="5163220" cy="3029447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11" name="Line 6"/>
            <p:cNvSpPr>
              <a:spLocks noChangeShapeType="1"/>
            </p:cNvSpPr>
            <p:nvPr/>
          </p:nvSpPr>
          <p:spPr bwMode="auto">
            <a:xfrm flipV="1">
              <a:off x="2373307" y="2932221"/>
              <a:ext cx="5163220" cy="3029447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12" name="WordArt 62"/>
            <p:cNvSpPr>
              <a:spLocks noChangeArrowheads="1" noChangeShapeType="1" noTextEdit="1"/>
            </p:cNvSpPr>
            <p:nvPr/>
          </p:nvSpPr>
          <p:spPr bwMode="auto">
            <a:xfrm>
              <a:off x="2871614" y="2261424"/>
              <a:ext cx="1172936" cy="344981"/>
            </a:xfrm>
            <a:prstGeom prst="rect">
              <a:avLst/>
            </a:prstGeom>
            <a:solidFill>
              <a:schemeClr val="bg1"/>
            </a:solidFill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7A3D00"/>
                  </a:solidFill>
                  <a:latin typeface="+mn-lt"/>
                </a:rPr>
                <a:t>Shale</a:t>
              </a:r>
            </a:p>
          </p:txBody>
        </p:sp>
        <p:sp>
          <p:nvSpPr>
            <p:cNvPr id="13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5340146" y="4915224"/>
              <a:ext cx="1172936" cy="344981"/>
            </a:xfrm>
            <a:prstGeom prst="rect">
              <a:avLst/>
            </a:prstGeom>
            <a:solidFill>
              <a:schemeClr val="bg1"/>
            </a:solidFill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7A3D00"/>
                  </a:solidFill>
                  <a:latin typeface="+mn-lt"/>
                </a:rPr>
                <a:t>Shale</a:t>
              </a:r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81387" y="4683833"/>
              <a:ext cx="2144564" cy="1269635"/>
            </a:xfrm>
            <a:custGeom>
              <a:avLst/>
              <a:gdLst>
                <a:gd name="connsiteX0" fmla="*/ 322342 w 2111672"/>
                <a:gd name="connsiteY0" fmla="*/ 0 h 1269635"/>
                <a:gd name="connsiteX1" fmla="*/ 2111672 w 2111672"/>
                <a:gd name="connsiteY1" fmla="*/ 0 h 1269635"/>
                <a:gd name="connsiteX2" fmla="*/ 0 w 2111672"/>
                <a:gd name="connsiteY2" fmla="*/ 1269635 h 1269635"/>
                <a:gd name="connsiteX3" fmla="*/ 0 w 2111672"/>
                <a:gd name="connsiteY3" fmla="*/ 184196 h 126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1672" h="1269635">
                  <a:moveTo>
                    <a:pt x="322342" y="0"/>
                  </a:moveTo>
                  <a:lnTo>
                    <a:pt x="2111672" y="0"/>
                  </a:lnTo>
                  <a:lnTo>
                    <a:pt x="0" y="1269635"/>
                  </a:lnTo>
                  <a:lnTo>
                    <a:pt x="0" y="184196"/>
                  </a:lnTo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5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2466580" y="5141378"/>
              <a:ext cx="760236" cy="344981"/>
            </a:xfrm>
            <a:prstGeom prst="rect">
              <a:avLst/>
            </a:prstGeom>
            <a:noFill/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CC"/>
                  </a:solidFill>
                  <a:latin typeface="+mn-lt"/>
                </a:rPr>
                <a:t>Water</a:t>
              </a:r>
            </a:p>
          </p:txBody>
        </p:sp>
        <p:sp>
          <p:nvSpPr>
            <p:cNvPr id="16" name="Freeform 57"/>
            <p:cNvSpPr>
              <a:spLocks/>
            </p:cNvSpPr>
            <p:nvPr/>
          </p:nvSpPr>
          <p:spPr bwMode="auto">
            <a:xfrm>
              <a:off x="2705701" y="3481511"/>
              <a:ext cx="3836958" cy="1205004"/>
            </a:xfrm>
            <a:custGeom>
              <a:avLst/>
              <a:gdLst>
                <a:gd name="T0" fmla="*/ 1551 w 3003"/>
                <a:gd name="T1" fmla="*/ 0 h 922"/>
                <a:gd name="T2" fmla="*/ 0 w 3003"/>
                <a:gd name="T3" fmla="*/ 922 h 922"/>
                <a:gd name="T4" fmla="*/ 1459 w 3003"/>
                <a:gd name="T5" fmla="*/ 922 h 922"/>
                <a:gd name="T6" fmla="*/ 3003 w 3003"/>
                <a:gd name="T7" fmla="*/ 16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03" h="922">
                  <a:moveTo>
                    <a:pt x="1551" y="0"/>
                  </a:moveTo>
                  <a:lnTo>
                    <a:pt x="0" y="922"/>
                  </a:lnTo>
                  <a:lnTo>
                    <a:pt x="1459" y="922"/>
                  </a:lnTo>
                  <a:lnTo>
                    <a:pt x="3003" y="16"/>
                  </a:lnTo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17" name="Line 11"/>
            <p:cNvSpPr>
              <a:spLocks noChangeShapeType="1"/>
            </p:cNvSpPr>
            <p:nvPr/>
          </p:nvSpPr>
          <p:spPr bwMode="auto">
            <a:xfrm rot="16200000">
              <a:off x="2273646" y="4832173"/>
              <a:ext cx="493195" cy="0"/>
            </a:xfrm>
            <a:prstGeom prst="lin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 flipV="1">
              <a:off x="2443581" y="4820673"/>
              <a:ext cx="122660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19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4443195" y="3954387"/>
              <a:ext cx="544304" cy="344981"/>
            </a:xfrm>
            <a:prstGeom prst="rect">
              <a:avLst/>
            </a:prstGeom>
            <a:solidFill>
              <a:srgbClr val="92D050"/>
            </a:solidFill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accent3">
                      <a:lumMod val="50000"/>
                    </a:schemeClr>
                  </a:solidFill>
                  <a:latin typeface="+mn-lt"/>
                </a:rPr>
                <a:t>Oil</a:t>
              </a: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2443581" y="4585575"/>
              <a:ext cx="122660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21" name="Line 44"/>
            <p:cNvSpPr>
              <a:spLocks noChangeShapeType="1"/>
            </p:cNvSpPr>
            <p:nvPr/>
          </p:nvSpPr>
          <p:spPr bwMode="auto">
            <a:xfrm rot="5400000" flipH="1">
              <a:off x="3323922" y="4689070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22" name="Oval 48"/>
            <p:cNvSpPr>
              <a:spLocks noChangeArrowheads="1"/>
            </p:cNvSpPr>
            <p:nvPr/>
          </p:nvSpPr>
          <p:spPr bwMode="auto">
            <a:xfrm>
              <a:off x="2375863" y="4206096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200" dirty="0">
                  <a:latin typeface="+mn-lt"/>
                </a:rPr>
                <a:t>A</a:t>
              </a:r>
            </a:p>
          </p:txBody>
        </p:sp>
        <p:sp>
          <p:nvSpPr>
            <p:cNvPr id="23" name="Oval 53"/>
            <p:cNvSpPr>
              <a:spLocks noChangeArrowheads="1"/>
            </p:cNvSpPr>
            <p:nvPr/>
          </p:nvSpPr>
          <p:spPr bwMode="auto">
            <a:xfrm>
              <a:off x="3373753" y="4112823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200" dirty="0">
                  <a:latin typeface="+mn-lt"/>
                </a:rPr>
                <a:t>D</a:t>
              </a:r>
            </a:p>
          </p:txBody>
        </p:sp>
        <p:sp>
          <p:nvSpPr>
            <p:cNvPr id="24" name="Line 29"/>
            <p:cNvSpPr>
              <a:spLocks noChangeShapeType="1"/>
            </p:cNvSpPr>
            <p:nvPr/>
          </p:nvSpPr>
          <p:spPr bwMode="auto">
            <a:xfrm rot="16200000">
              <a:off x="3948722" y="3845782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25" name="Oval 55"/>
            <p:cNvSpPr>
              <a:spLocks noChangeArrowheads="1"/>
            </p:cNvSpPr>
            <p:nvPr/>
          </p:nvSpPr>
          <p:spPr bwMode="auto">
            <a:xfrm>
              <a:off x="4048383" y="3201817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200" dirty="0">
                  <a:latin typeface="+mn-lt"/>
                </a:rPr>
                <a:t>B</a:t>
              </a:r>
            </a:p>
          </p:txBody>
        </p:sp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4697080" y="1850002"/>
              <a:ext cx="2816069" cy="1649522"/>
            </a:xfrm>
            <a:custGeom>
              <a:avLst/>
              <a:gdLst>
                <a:gd name="T0" fmla="*/ 2204 w 2204"/>
                <a:gd name="T1" fmla="*/ 0 h 1291"/>
                <a:gd name="T2" fmla="*/ 0 w 2204"/>
                <a:gd name="T3" fmla="*/ 1291 h 1291"/>
                <a:gd name="T4" fmla="*/ 1475 w 2204"/>
                <a:gd name="T5" fmla="*/ 1291 h 1291"/>
                <a:gd name="T6" fmla="*/ 2197 w 2204"/>
                <a:gd name="T7" fmla="*/ 876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4" h="1291">
                  <a:moveTo>
                    <a:pt x="2204" y="0"/>
                  </a:moveTo>
                  <a:lnTo>
                    <a:pt x="0" y="1291"/>
                  </a:lnTo>
                  <a:lnTo>
                    <a:pt x="1475" y="1291"/>
                  </a:lnTo>
                  <a:lnTo>
                    <a:pt x="2197" y="876"/>
                  </a:lnTo>
                </a:path>
              </a:pathLst>
            </a:custGeom>
            <a:solidFill>
              <a:srgbClr val="FF7C8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27" name="Line 19"/>
            <p:cNvSpPr>
              <a:spLocks noChangeShapeType="1"/>
            </p:cNvSpPr>
            <p:nvPr/>
          </p:nvSpPr>
          <p:spPr bwMode="auto">
            <a:xfrm rot="16200000">
              <a:off x="6497750" y="2330420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29" name="Oval 54"/>
            <p:cNvSpPr>
              <a:spLocks noChangeArrowheads="1"/>
            </p:cNvSpPr>
            <p:nvPr/>
          </p:nvSpPr>
          <p:spPr bwMode="auto">
            <a:xfrm>
              <a:off x="6592300" y="1732452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200" dirty="0">
                  <a:latin typeface="+mn-lt"/>
                </a:rPr>
                <a:t>C</a:t>
              </a:r>
            </a:p>
          </p:txBody>
        </p:sp>
        <p:sp>
          <p:nvSpPr>
            <p:cNvPr id="30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6283095" y="2752064"/>
              <a:ext cx="544304" cy="344981"/>
            </a:xfrm>
            <a:prstGeom prst="rect">
              <a:avLst/>
            </a:prstGeom>
            <a:solidFill>
              <a:srgbClr val="FF7C80"/>
            </a:solidFill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12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+mn-lt"/>
                </a:rPr>
                <a:t>Gas</a:t>
              </a:r>
            </a:p>
          </p:txBody>
        </p:sp>
        <p:sp>
          <p:nvSpPr>
            <p:cNvPr id="31" name="Line 39"/>
            <p:cNvSpPr>
              <a:spLocks noChangeShapeType="1"/>
            </p:cNvSpPr>
            <p:nvPr/>
          </p:nvSpPr>
          <p:spPr bwMode="auto">
            <a:xfrm rot="5400000" flipH="1">
              <a:off x="5378477" y="3503356"/>
              <a:ext cx="493195" cy="0"/>
            </a:xfrm>
            <a:prstGeom prst="lin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200" dirty="0">
                <a:latin typeface="+mn-lt"/>
              </a:endParaRPr>
            </a:p>
          </p:txBody>
        </p:sp>
        <p:sp>
          <p:nvSpPr>
            <p:cNvPr id="32" name="Oval 52"/>
            <p:cNvSpPr>
              <a:spLocks noChangeArrowheads="1"/>
            </p:cNvSpPr>
            <p:nvPr/>
          </p:nvSpPr>
          <p:spPr bwMode="auto">
            <a:xfrm>
              <a:off x="5439807" y="2872168"/>
              <a:ext cx="295151" cy="29515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200" dirty="0">
                  <a:latin typeface="+mn-lt"/>
                </a:rPr>
                <a:t>E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DHI Modeling – North Sea</a:t>
            </a:r>
            <a:endParaRPr lang="en-US" dirty="0"/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2369474" y="1265298"/>
            <a:ext cx="5170886" cy="432887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0" name="WordArt 62"/>
          <p:cNvSpPr>
            <a:spLocks noChangeArrowheads="1" noChangeShapeType="1" noTextEdit="1"/>
          </p:cNvSpPr>
          <p:nvPr/>
        </p:nvSpPr>
        <p:spPr bwMode="auto">
          <a:xfrm>
            <a:off x="2871614" y="1879876"/>
            <a:ext cx="1172936" cy="344981"/>
          </a:xfrm>
          <a:prstGeom prst="rect">
            <a:avLst/>
          </a:prstGeom>
          <a:solidFill>
            <a:schemeClr val="bg1"/>
          </a:solidFill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A3D00"/>
                </a:solidFill>
                <a:latin typeface="Arial Black" panose="020B0A04020102020204" pitchFamily="34" charset="0"/>
              </a:rPr>
              <a:t>Shale</a:t>
            </a:r>
          </a:p>
        </p:txBody>
      </p:sp>
      <p:sp>
        <p:nvSpPr>
          <p:cNvPr id="41" name="WordArt 63"/>
          <p:cNvSpPr>
            <a:spLocks noChangeArrowheads="1" noChangeShapeType="1" noTextEdit="1"/>
          </p:cNvSpPr>
          <p:nvPr/>
        </p:nvSpPr>
        <p:spPr bwMode="auto">
          <a:xfrm>
            <a:off x="5340146" y="4533676"/>
            <a:ext cx="1172936" cy="344981"/>
          </a:xfrm>
          <a:prstGeom prst="rect">
            <a:avLst/>
          </a:prstGeom>
          <a:solidFill>
            <a:schemeClr val="bg1"/>
          </a:solidFill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A3D00"/>
                </a:solidFill>
                <a:latin typeface="Arial Black" panose="020B0A04020102020204" pitchFamily="34" charset="0"/>
              </a:rPr>
              <a:t>Shale</a:t>
            </a:r>
          </a:p>
        </p:txBody>
      </p:sp>
      <p:sp>
        <p:nvSpPr>
          <p:cNvPr id="42" name="Freeform 57"/>
          <p:cNvSpPr>
            <a:spLocks/>
          </p:cNvSpPr>
          <p:nvPr/>
        </p:nvSpPr>
        <p:spPr bwMode="auto">
          <a:xfrm>
            <a:off x="2783451" y="3094976"/>
            <a:ext cx="3798627" cy="1178047"/>
          </a:xfrm>
          <a:custGeom>
            <a:avLst/>
            <a:gdLst>
              <a:gd name="T0" fmla="*/ 2147483646 w 3003"/>
              <a:gd name="T1" fmla="*/ 0 h 922"/>
              <a:gd name="T2" fmla="*/ 0 w 3003"/>
              <a:gd name="T3" fmla="*/ 2147483646 h 922"/>
              <a:gd name="T4" fmla="*/ 2147483646 w 3003"/>
              <a:gd name="T5" fmla="*/ 2147483646 h 922"/>
              <a:gd name="T6" fmla="*/ 2147483646 w 3003"/>
              <a:gd name="T7" fmla="*/ 2147483646 h 92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003" h="922">
                <a:moveTo>
                  <a:pt x="1551" y="0"/>
                </a:moveTo>
                <a:lnTo>
                  <a:pt x="0" y="922"/>
                </a:lnTo>
                <a:lnTo>
                  <a:pt x="1459" y="922"/>
                </a:lnTo>
                <a:lnTo>
                  <a:pt x="3003" y="16"/>
                </a:lnTo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3" name="Freeform 56"/>
          <p:cNvSpPr>
            <a:spLocks/>
          </p:cNvSpPr>
          <p:nvPr/>
        </p:nvSpPr>
        <p:spPr bwMode="auto">
          <a:xfrm>
            <a:off x="4714068" y="1468454"/>
            <a:ext cx="2816069" cy="1649521"/>
          </a:xfrm>
          <a:custGeom>
            <a:avLst/>
            <a:gdLst>
              <a:gd name="T0" fmla="*/ 2147483646 w 2204"/>
              <a:gd name="T1" fmla="*/ 0 h 1291"/>
              <a:gd name="T2" fmla="*/ 0 w 2204"/>
              <a:gd name="T3" fmla="*/ 2147483646 h 1291"/>
              <a:gd name="T4" fmla="*/ 2147483646 w 2204"/>
              <a:gd name="T5" fmla="*/ 2147483646 h 1291"/>
              <a:gd name="T6" fmla="*/ 2147483646 w 2204"/>
              <a:gd name="T7" fmla="*/ 2147483646 h 12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04" h="1291">
                <a:moveTo>
                  <a:pt x="2204" y="0"/>
                </a:moveTo>
                <a:lnTo>
                  <a:pt x="0" y="1291"/>
                </a:lnTo>
                <a:lnTo>
                  <a:pt x="1475" y="1291"/>
                </a:lnTo>
                <a:lnTo>
                  <a:pt x="2197" y="876"/>
                </a:lnTo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4" name="Line 5"/>
          <p:cNvSpPr>
            <a:spLocks noChangeShapeType="1"/>
          </p:cNvSpPr>
          <p:nvPr/>
        </p:nvSpPr>
        <p:spPr bwMode="auto">
          <a:xfrm flipV="1">
            <a:off x="2369473" y="1467176"/>
            <a:ext cx="5163219" cy="302944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 flipV="1">
            <a:off x="2377139" y="2550673"/>
            <a:ext cx="5163219" cy="302944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6" name="Line 19"/>
          <p:cNvSpPr>
            <a:spLocks noChangeShapeType="1"/>
          </p:cNvSpPr>
          <p:nvPr/>
        </p:nvSpPr>
        <p:spPr bwMode="auto">
          <a:xfrm rot="16200000">
            <a:off x="6501581" y="1948872"/>
            <a:ext cx="49319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7" name="Line 29"/>
          <p:cNvSpPr>
            <a:spLocks noChangeShapeType="1"/>
          </p:cNvSpPr>
          <p:nvPr/>
        </p:nvSpPr>
        <p:spPr bwMode="auto">
          <a:xfrm rot="16200000">
            <a:off x="3952553" y="3464235"/>
            <a:ext cx="49319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8" name="Line 39"/>
          <p:cNvSpPr>
            <a:spLocks noChangeShapeType="1"/>
          </p:cNvSpPr>
          <p:nvPr/>
        </p:nvSpPr>
        <p:spPr bwMode="auto">
          <a:xfrm rot="5400000" flipH="1">
            <a:off x="5382309" y="3121809"/>
            <a:ext cx="49319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9" name="Oval 52"/>
          <p:cNvSpPr>
            <a:spLocks noChangeArrowheads="1"/>
          </p:cNvSpPr>
          <p:nvPr/>
        </p:nvSpPr>
        <p:spPr bwMode="auto">
          <a:xfrm>
            <a:off x="5443639" y="2490621"/>
            <a:ext cx="295150" cy="2951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+mn-lt"/>
              </a:rPr>
              <a:t>E</a:t>
            </a:r>
          </a:p>
        </p:txBody>
      </p:sp>
      <p:sp>
        <p:nvSpPr>
          <p:cNvPr id="50" name="Oval 54"/>
          <p:cNvSpPr>
            <a:spLocks noChangeArrowheads="1"/>
          </p:cNvSpPr>
          <p:nvPr/>
        </p:nvSpPr>
        <p:spPr bwMode="auto">
          <a:xfrm>
            <a:off x="6596132" y="1350905"/>
            <a:ext cx="295150" cy="2951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+mn-lt"/>
              </a:rPr>
              <a:t>C</a:t>
            </a:r>
          </a:p>
        </p:txBody>
      </p:sp>
      <p:sp>
        <p:nvSpPr>
          <p:cNvPr id="51" name="Oval 55"/>
          <p:cNvSpPr>
            <a:spLocks noChangeArrowheads="1"/>
          </p:cNvSpPr>
          <p:nvPr/>
        </p:nvSpPr>
        <p:spPr bwMode="auto">
          <a:xfrm>
            <a:off x="4052215" y="2820270"/>
            <a:ext cx="295151" cy="2951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+mn-lt"/>
              </a:rPr>
              <a:t>B</a:t>
            </a:r>
          </a:p>
        </p:txBody>
      </p:sp>
      <p:sp>
        <p:nvSpPr>
          <p:cNvPr id="52" name="WordArt 58"/>
          <p:cNvSpPr>
            <a:spLocks noChangeArrowheads="1" noChangeShapeType="1" noTextEdit="1"/>
          </p:cNvSpPr>
          <p:nvPr/>
        </p:nvSpPr>
        <p:spPr bwMode="auto">
          <a:xfrm>
            <a:off x="6286927" y="2370516"/>
            <a:ext cx="544304" cy="3449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Gas</a:t>
            </a:r>
          </a:p>
        </p:txBody>
      </p:sp>
      <p:sp>
        <p:nvSpPr>
          <p:cNvPr id="53" name="WordArt 61"/>
          <p:cNvSpPr>
            <a:spLocks noChangeArrowheads="1" noChangeShapeType="1" noTextEdit="1"/>
          </p:cNvSpPr>
          <p:nvPr/>
        </p:nvSpPr>
        <p:spPr bwMode="auto">
          <a:xfrm>
            <a:off x="4447027" y="3572839"/>
            <a:ext cx="544304" cy="3449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Oil</a:t>
            </a:r>
          </a:p>
        </p:txBody>
      </p:sp>
      <p:sp>
        <p:nvSpPr>
          <p:cNvPr id="54" name="Freeform 53"/>
          <p:cNvSpPr/>
          <p:nvPr/>
        </p:nvSpPr>
        <p:spPr>
          <a:xfrm>
            <a:off x="2380972" y="4281968"/>
            <a:ext cx="2189992" cy="1277708"/>
          </a:xfrm>
          <a:custGeom>
            <a:avLst/>
            <a:gdLst>
              <a:gd name="connsiteX0" fmla="*/ 457200 w 2719952"/>
              <a:gd name="connsiteY0" fmla="*/ 0 h 1588576"/>
              <a:gd name="connsiteX1" fmla="*/ 2719952 w 2719952"/>
              <a:gd name="connsiteY1" fmla="*/ 0 h 1588576"/>
              <a:gd name="connsiteX2" fmla="*/ 0 w 2719952"/>
              <a:gd name="connsiteY2" fmla="*/ 1588576 h 1588576"/>
              <a:gd name="connsiteX3" fmla="*/ 0 w 2719952"/>
              <a:gd name="connsiteY3" fmla="*/ 263471 h 158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9952" h="1588576">
                <a:moveTo>
                  <a:pt x="457200" y="0"/>
                </a:moveTo>
                <a:lnTo>
                  <a:pt x="2719952" y="0"/>
                </a:lnTo>
                <a:lnTo>
                  <a:pt x="0" y="1588576"/>
                </a:lnTo>
                <a:lnTo>
                  <a:pt x="0" y="263471"/>
                </a:lnTo>
              </a:path>
            </a:pathLst>
          </a:cu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55" name="Line 11"/>
          <p:cNvSpPr>
            <a:spLocks noChangeShapeType="1"/>
          </p:cNvSpPr>
          <p:nvPr/>
        </p:nvSpPr>
        <p:spPr bwMode="auto">
          <a:xfrm rot="16200000">
            <a:off x="2277477" y="4450625"/>
            <a:ext cx="49319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6" name="Line 44"/>
          <p:cNvSpPr>
            <a:spLocks noChangeShapeType="1"/>
          </p:cNvSpPr>
          <p:nvPr/>
        </p:nvSpPr>
        <p:spPr bwMode="auto">
          <a:xfrm rot="5400000" flipH="1">
            <a:off x="3327753" y="4307522"/>
            <a:ext cx="49319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57" name="Oval 48"/>
          <p:cNvSpPr>
            <a:spLocks noChangeArrowheads="1"/>
          </p:cNvSpPr>
          <p:nvPr/>
        </p:nvSpPr>
        <p:spPr bwMode="auto">
          <a:xfrm>
            <a:off x="2379695" y="3824548"/>
            <a:ext cx="295150" cy="2951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+mn-lt"/>
              </a:rPr>
              <a:t>A</a:t>
            </a:r>
          </a:p>
        </p:txBody>
      </p:sp>
      <p:sp>
        <p:nvSpPr>
          <p:cNvPr id="58" name="Oval 53"/>
          <p:cNvSpPr>
            <a:spLocks noChangeArrowheads="1"/>
          </p:cNvSpPr>
          <p:nvPr/>
        </p:nvSpPr>
        <p:spPr bwMode="auto">
          <a:xfrm>
            <a:off x="3377585" y="3731275"/>
            <a:ext cx="295151" cy="295151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+mn-lt"/>
              </a:rPr>
              <a:t>D</a:t>
            </a:r>
          </a:p>
        </p:txBody>
      </p:sp>
      <p:sp>
        <p:nvSpPr>
          <p:cNvPr id="59" name="WordArt 60"/>
          <p:cNvSpPr>
            <a:spLocks noChangeArrowheads="1" noChangeShapeType="1" noTextEdit="1"/>
          </p:cNvSpPr>
          <p:nvPr/>
        </p:nvSpPr>
        <p:spPr bwMode="auto">
          <a:xfrm>
            <a:off x="2674845" y="4598840"/>
            <a:ext cx="760237" cy="3449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Water</a:t>
            </a:r>
          </a:p>
        </p:txBody>
      </p:sp>
      <p:grpSp>
        <p:nvGrpSpPr>
          <p:cNvPr id="60" name="Group 15"/>
          <p:cNvGrpSpPr>
            <a:grpSpLocks/>
          </p:cNvGrpSpPr>
          <p:nvPr/>
        </p:nvGrpSpPr>
        <p:grpSpPr bwMode="auto">
          <a:xfrm>
            <a:off x="2395027" y="4204027"/>
            <a:ext cx="212100" cy="477863"/>
            <a:chOff x="822" y="2776"/>
            <a:chExt cx="212" cy="374"/>
          </a:xfrm>
        </p:grpSpPr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822" y="2776"/>
              <a:ext cx="212" cy="190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2" name="Freeform 14"/>
            <p:cNvSpPr>
              <a:spLocks/>
            </p:cNvSpPr>
            <p:nvPr/>
          </p:nvSpPr>
          <p:spPr bwMode="auto">
            <a:xfrm flipV="1">
              <a:off x="822" y="2960"/>
              <a:ext cx="212" cy="190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135266" y="3231692"/>
            <a:ext cx="118826" cy="477863"/>
            <a:chOff x="4135266" y="3231692"/>
            <a:chExt cx="118826" cy="477863"/>
          </a:xfrm>
        </p:grpSpPr>
        <p:sp>
          <p:nvSpPr>
            <p:cNvPr id="64" name="Freeform 13"/>
            <p:cNvSpPr>
              <a:spLocks/>
            </p:cNvSpPr>
            <p:nvPr/>
          </p:nvSpPr>
          <p:spPr bwMode="auto">
            <a:xfrm>
              <a:off x="4135266" y="3231692"/>
              <a:ext cx="118826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5" name="Freeform 14"/>
            <p:cNvSpPr>
              <a:spLocks/>
            </p:cNvSpPr>
            <p:nvPr/>
          </p:nvSpPr>
          <p:spPr bwMode="auto">
            <a:xfrm flipV="1">
              <a:off x="4135266" y="3466790"/>
              <a:ext cx="118826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713682" y="1675443"/>
            <a:ext cx="86884" cy="477863"/>
            <a:chOff x="6713682" y="1675443"/>
            <a:chExt cx="86884" cy="477863"/>
          </a:xfrm>
        </p:grpSpPr>
        <p:sp>
          <p:nvSpPr>
            <p:cNvPr id="67" name="Freeform 13"/>
            <p:cNvSpPr>
              <a:spLocks/>
            </p:cNvSpPr>
            <p:nvPr/>
          </p:nvSpPr>
          <p:spPr bwMode="auto">
            <a:xfrm flipH="1">
              <a:off x="6713682" y="1675443"/>
              <a:ext cx="86884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8" name="Freeform 14"/>
            <p:cNvSpPr>
              <a:spLocks/>
            </p:cNvSpPr>
            <p:nvPr/>
          </p:nvSpPr>
          <p:spPr bwMode="auto">
            <a:xfrm flipH="1" flipV="1">
              <a:off x="6713682" y="1910541"/>
              <a:ext cx="86884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528354" y="4041759"/>
            <a:ext cx="93273" cy="477863"/>
            <a:chOff x="3528354" y="4041759"/>
            <a:chExt cx="93273" cy="477863"/>
          </a:xfrm>
        </p:grpSpPr>
        <p:sp>
          <p:nvSpPr>
            <p:cNvPr id="70" name="Freeform 13"/>
            <p:cNvSpPr>
              <a:spLocks/>
            </p:cNvSpPr>
            <p:nvPr/>
          </p:nvSpPr>
          <p:spPr bwMode="auto">
            <a:xfrm>
              <a:off x="3528354" y="4041759"/>
              <a:ext cx="93273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14"/>
            <p:cNvSpPr>
              <a:spLocks/>
            </p:cNvSpPr>
            <p:nvPr/>
          </p:nvSpPr>
          <p:spPr bwMode="auto">
            <a:xfrm flipV="1">
              <a:off x="3528354" y="4276857"/>
              <a:ext cx="93273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531801" y="2890543"/>
            <a:ext cx="166102" cy="477863"/>
            <a:chOff x="5531801" y="2890543"/>
            <a:chExt cx="166102" cy="477863"/>
          </a:xfrm>
        </p:grpSpPr>
        <p:sp>
          <p:nvSpPr>
            <p:cNvPr id="73" name="Freeform 13"/>
            <p:cNvSpPr>
              <a:spLocks/>
            </p:cNvSpPr>
            <p:nvPr/>
          </p:nvSpPr>
          <p:spPr bwMode="auto">
            <a:xfrm>
              <a:off x="5531801" y="2890543"/>
              <a:ext cx="166102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14"/>
            <p:cNvSpPr>
              <a:spLocks/>
            </p:cNvSpPr>
            <p:nvPr/>
          </p:nvSpPr>
          <p:spPr bwMode="auto">
            <a:xfrm flipV="1">
              <a:off x="5531801" y="3125641"/>
              <a:ext cx="166102" cy="242765"/>
            </a:xfrm>
            <a:custGeom>
              <a:avLst/>
              <a:gdLst>
                <a:gd name="T0" fmla="*/ 134 w 212"/>
                <a:gd name="T1" fmla="*/ 0 h 190"/>
                <a:gd name="T2" fmla="*/ 206 w 212"/>
                <a:gd name="T3" fmla="*/ 42 h 190"/>
                <a:gd name="T4" fmla="*/ 168 w 212"/>
                <a:gd name="T5" fmla="*/ 88 h 190"/>
                <a:gd name="T6" fmla="*/ 84 w 212"/>
                <a:gd name="T7" fmla="*/ 106 h 190"/>
                <a:gd name="T8" fmla="*/ 22 w 212"/>
                <a:gd name="T9" fmla="*/ 148 h 190"/>
                <a:gd name="T10" fmla="*/ 0 w 212"/>
                <a:gd name="T11" fmla="*/ 190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2" h="190">
                  <a:moveTo>
                    <a:pt x="134" y="0"/>
                  </a:moveTo>
                  <a:cubicBezTo>
                    <a:pt x="167" y="13"/>
                    <a:pt x="200" y="27"/>
                    <a:pt x="206" y="42"/>
                  </a:cubicBezTo>
                  <a:cubicBezTo>
                    <a:pt x="212" y="57"/>
                    <a:pt x="188" y="77"/>
                    <a:pt x="168" y="88"/>
                  </a:cubicBezTo>
                  <a:cubicBezTo>
                    <a:pt x="148" y="99"/>
                    <a:pt x="108" y="96"/>
                    <a:pt x="84" y="106"/>
                  </a:cubicBezTo>
                  <a:cubicBezTo>
                    <a:pt x="60" y="116"/>
                    <a:pt x="36" y="134"/>
                    <a:pt x="22" y="148"/>
                  </a:cubicBezTo>
                  <a:cubicBezTo>
                    <a:pt x="8" y="162"/>
                    <a:pt x="4" y="176"/>
                    <a:pt x="0" y="190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26b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31276</TotalTime>
  <Words>200</Words>
  <Application>Microsoft Macintosh PowerPoint</Application>
  <PresentationFormat>On-screen Show (4:3)</PresentationFormat>
  <Paragraphs>33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Exercise 26b: DHI Modeling - North Sea</vt:lpstr>
      <vt:lpstr>DHI Modeling – North Sea</vt:lpstr>
      <vt:lpstr>Exercise 26b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243</cp:revision>
  <cp:lastPrinted>2001-11-26T19:56:19Z</cp:lastPrinted>
  <dcterms:created xsi:type="dcterms:W3CDTF">2001-11-20T13:29:42Z</dcterms:created>
  <dcterms:modified xsi:type="dcterms:W3CDTF">2016-10-27T21:09:51Z</dcterms:modified>
</cp:coreProperties>
</file>